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9" r:id="rId4"/>
    <p:sldId id="311" r:id="rId5"/>
    <p:sldId id="308" r:id="rId6"/>
    <p:sldId id="312" r:id="rId7"/>
    <p:sldId id="313" r:id="rId8"/>
    <p:sldId id="282" r:id="rId9"/>
    <p:sldId id="304" r:id="rId10"/>
    <p:sldId id="305" r:id="rId11"/>
    <p:sldId id="306" r:id="rId12"/>
    <p:sldId id="256" r:id="rId13"/>
    <p:sldId id="258" r:id="rId14"/>
    <p:sldId id="281" r:id="rId15"/>
    <p:sldId id="285" r:id="rId16"/>
    <p:sldId id="264" r:id="rId17"/>
    <p:sldId id="30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0" r:id="rId28"/>
    <p:sldId id="284" r:id="rId29"/>
    <p:sldId id="286" r:id="rId30"/>
    <p:sldId id="288" r:id="rId31"/>
    <p:sldId id="298" r:id="rId32"/>
    <p:sldId id="299" r:id="rId33"/>
    <p:sldId id="289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: Welcome" id="{D36DBD83-2A1A-4946-A662-2F1B7FB7AA6F}">
          <p14:sldIdLst>
            <p14:sldId id="302"/>
            <p14:sldId id="303"/>
            <p14:sldId id="309"/>
            <p14:sldId id="311"/>
            <p14:sldId id="308"/>
            <p14:sldId id="312"/>
            <p14:sldId id="313"/>
            <p14:sldId id="282"/>
            <p14:sldId id="304"/>
            <p14:sldId id="305"/>
            <p14:sldId id="306"/>
            <p14:sldId id="256"/>
            <p14:sldId id="258"/>
            <p14:sldId id="281"/>
            <p14:sldId id="285"/>
            <p14:sldId id="264"/>
            <p14:sldId id="307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7"/>
            <p14:sldId id="280"/>
            <p14:sldId id="284"/>
            <p14:sldId id="286"/>
            <p14:sldId id="288"/>
            <p14:sldId id="298"/>
            <p14:sldId id="299"/>
            <p14:sldId id="28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D78974"/>
    <a:srgbClr val="4C7488"/>
    <a:srgbClr val="8A9045"/>
    <a:srgbClr val="D7BC74"/>
    <a:srgbClr val="C16622"/>
    <a:srgbClr val="155F83"/>
    <a:srgbClr val="969696"/>
    <a:srgbClr val="FFA31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D7F1-E57B-40C9-9B7F-3FFF61A9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95" y="-213122"/>
            <a:ext cx="6900672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B5156-BA47-4B2E-8ED1-5A16F070310B}"/>
              </a:ext>
            </a:extLst>
          </p:cNvPr>
          <p:cNvGrpSpPr/>
          <p:nvPr/>
        </p:nvGrpSpPr>
        <p:grpSpPr>
          <a:xfrm>
            <a:off x="161097" y="2647841"/>
            <a:ext cx="11869806" cy="2280044"/>
            <a:chOff x="161097" y="2647841"/>
            <a:chExt cx="11869806" cy="2280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4A54B-8D4F-4B2B-8F06-DB78166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97" y="2647841"/>
              <a:ext cx="11869806" cy="1562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BEB1F-02FA-4716-A78B-882C44469F5F}"/>
                </a:ext>
              </a:extLst>
            </p:cNvPr>
            <p:cNvSpPr/>
            <p:nvPr/>
          </p:nvSpPr>
          <p:spPr>
            <a:xfrm>
              <a:off x="193431" y="3191608"/>
              <a:ext cx="6488723" cy="39565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0DC5B-389D-40A5-92B4-4CC882F3D4C6}"/>
                </a:ext>
              </a:extLst>
            </p:cNvPr>
            <p:cNvSpPr txBox="1"/>
            <p:nvPr/>
          </p:nvSpPr>
          <p:spPr>
            <a:xfrm>
              <a:off x="6096000" y="2822276"/>
              <a:ext cx="1328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Project </a:t>
              </a:r>
              <a:r>
                <a:rPr lang="de-DE" dirty="0" err="1"/>
                <a:t>path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F32B9D7-1398-4B15-BCB5-2F2D85EC9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980" y="3936297"/>
              <a:ext cx="829902" cy="643194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A7C3A-BFC8-4ABE-A1EA-06018050FF20}"/>
                </a:ext>
              </a:extLst>
            </p:cNvPr>
            <p:cNvSpPr txBox="1"/>
            <p:nvPr/>
          </p:nvSpPr>
          <p:spPr>
            <a:xfrm>
              <a:off x="850980" y="4558553"/>
              <a:ext cx="219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Navigate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up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B31DC0-F54B-40BB-B2CD-9478B3ABE10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775484" y="3174089"/>
              <a:ext cx="675465" cy="215346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D5B66-A500-4467-9DAB-7C40E81B5823}"/>
                </a:ext>
              </a:extLst>
            </p:cNvPr>
            <p:cNvSpPr txBox="1"/>
            <p:nvPr/>
          </p:nvSpPr>
          <p:spPr>
            <a:xfrm>
              <a:off x="9493623" y="4210159"/>
              <a:ext cx="1736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Open </a:t>
              </a:r>
              <a:r>
                <a:rPr lang="de-DE" dirty="0" err="1"/>
                <a:t>project</a:t>
              </a:r>
              <a:r>
                <a:rPr lang="de-DE" dirty="0"/>
                <a:t> in </a:t>
              </a:r>
              <a:r>
                <a:rPr lang="de-DE" dirty="0" err="1"/>
                <a:t>file</a:t>
              </a:r>
              <a:r>
                <a:rPr lang="en-GB" dirty="0"/>
                <a:t> explorer</a:t>
              </a:r>
              <a:endParaRPr lang="de-DE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9E774E-0636-465D-9D06-2083D34B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3216" y="3413773"/>
              <a:ext cx="710174" cy="114478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F7865-0BFB-429C-9325-5E6B28E766F5}"/>
                </a:ext>
              </a:extLst>
            </p:cNvPr>
            <p:cNvSpPr txBox="1"/>
            <p:nvPr/>
          </p:nvSpPr>
          <p:spPr>
            <a:xfrm>
              <a:off x="8906126" y="2989423"/>
              <a:ext cx="18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Go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project</a:t>
              </a:r>
              <a:r>
                <a:rPr lang="de-DE" dirty="0"/>
                <a:t> root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37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FB61B-56E0-46EF-B5B6-AA59644B4FD5}"/>
              </a:ext>
            </a:extLst>
          </p:cNvPr>
          <p:cNvGrpSpPr/>
          <p:nvPr/>
        </p:nvGrpSpPr>
        <p:grpSpPr>
          <a:xfrm>
            <a:off x="1756757" y="1221069"/>
            <a:ext cx="8678486" cy="4294197"/>
            <a:chOff x="1756757" y="1221069"/>
            <a:chExt cx="8678486" cy="4294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1D1D5E-B853-403E-B50D-32AB7689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757" y="1342734"/>
              <a:ext cx="8678486" cy="41725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781379-8EC1-476E-9232-A79E89CC4A55}"/>
                </a:ext>
              </a:extLst>
            </p:cNvPr>
            <p:cNvSpPr/>
            <p:nvPr/>
          </p:nvSpPr>
          <p:spPr>
            <a:xfrm>
              <a:off x="3536577" y="1223041"/>
              <a:ext cx="632011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36E04B-9168-4CB7-8D79-64A4DAD477C2}"/>
                </a:ext>
              </a:extLst>
            </p:cNvPr>
            <p:cNvSpPr/>
            <p:nvPr/>
          </p:nvSpPr>
          <p:spPr>
            <a:xfrm>
              <a:off x="5017994" y="1221069"/>
              <a:ext cx="1248336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958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B8566-5BB7-49BC-AE06-432B5A42AEA8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20638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F43EEA-6279-41EE-8347-23A41F83F8D7}"/>
              </a:ext>
            </a:extLst>
          </p:cNvPr>
          <p:cNvGrpSpPr/>
          <p:nvPr/>
        </p:nvGrpSpPr>
        <p:grpSpPr>
          <a:xfrm>
            <a:off x="2561732" y="1961945"/>
            <a:ext cx="7068536" cy="2934109"/>
            <a:chOff x="2561732" y="1961945"/>
            <a:chExt cx="7068536" cy="2934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F71F1-52CE-4738-A182-3BBC444D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732" y="1961945"/>
              <a:ext cx="7068536" cy="29341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A6AB39-CA92-45EB-91F3-4D7BA806A323}"/>
                </a:ext>
              </a:extLst>
            </p:cNvPr>
            <p:cNvSpPr/>
            <p:nvPr/>
          </p:nvSpPr>
          <p:spPr>
            <a:xfrm>
              <a:off x="4354093" y="3837193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25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50585-CD4E-421E-912A-6CFDDC59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3990" flipV="1">
            <a:off x="6930406" y="-1679935"/>
            <a:ext cx="5334652" cy="5188957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82909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ABA409-D7D9-41AC-8240-5C2076BE219C}"/>
              </a:ext>
            </a:extLst>
          </p:cNvPr>
          <p:cNvGrpSpPr/>
          <p:nvPr/>
        </p:nvGrpSpPr>
        <p:grpSpPr>
          <a:xfrm>
            <a:off x="1002008" y="798145"/>
            <a:ext cx="10916955" cy="5682339"/>
            <a:chOff x="1002008" y="798145"/>
            <a:chExt cx="10916955" cy="5682339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1057908" y="931547"/>
              <a:ext cx="2995759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hope I can learn (at least </a:t>
              </a:r>
              <a:r>
                <a:rPr lang="en-GB" dirty="0" err="1"/>
                <a:t>abit</a:t>
              </a:r>
              <a:r>
                <a:rPr lang="en-GB" dirty="0"/>
                <a:t>) the language of R, </a:t>
              </a:r>
              <a:r>
                <a:rPr lang="en-GB" dirty="0" err="1"/>
                <a:t>i</a:t>
              </a:r>
              <a:r>
                <a:rPr lang="en-GB" dirty="0"/>
                <a:t> would also need basic introduction on how to handle input data for R, how to generate heat-maps or data </a:t>
              </a:r>
              <a:r>
                <a:rPr lang="en-GB" dirty="0" err="1"/>
                <a:t>anylsis</a:t>
              </a:r>
              <a:r>
                <a:rPr lang="en-GB" dirty="0"/>
                <a:t> (right now I'm using PRISM for analysis).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1002008" y="4714737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Develop approaches to </a:t>
              </a:r>
              <a:r>
                <a:rPr lang="en-GB" dirty="0" err="1"/>
                <a:t>analyze</a:t>
              </a:r>
              <a:r>
                <a:rPr lang="en-GB" dirty="0"/>
                <a:t> survey data beyond descriptive </a:t>
              </a:r>
              <a:r>
                <a:rPr lang="en-GB" dirty="0" err="1"/>
                <a:t>statistis</a:t>
              </a:r>
              <a:r>
                <a:rPr lang="en-GB" dirty="0"/>
                <a:t>, such as by identifying the relations between data sets through factor analysis.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6752531" y="300013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just want to learn R and expand my knowledge in </a:t>
              </a:r>
              <a:r>
                <a:rPr lang="en-GB" dirty="0" err="1"/>
                <a:t>scientifc</a:t>
              </a:r>
              <a:r>
                <a:rPr lang="en-GB" dirty="0"/>
                <a:t> data analysis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5377963" y="798145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look forward to learning how to write specific codes for my data to get desired plots or analysis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043879" y="11727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Since R is completely new to me, I want to build a well established foundation for using R in order to further expand on it on my own in the future.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2982337" y="270256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Ways to present multiple variables together in graphs or tables.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4658458" y="495062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After months of trying (and often failing) to learn using R on my own, it'd be dreamy to gain a solid foundation in a structured (and painless...) manner, and perhaps extend my horizon of visualization beyond line plots.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8623826" y="47945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bulk </a:t>
              </a:r>
              <a:r>
                <a:rPr lang="en-GB" dirty="0" err="1"/>
                <a:t>RNAseq</a:t>
              </a:r>
              <a:r>
                <a:rPr lang="en-GB" dirty="0"/>
                <a:t> analysis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20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9203D-7266-4F5F-AE0D-B49737161572}"/>
              </a:ext>
            </a:extLst>
          </p:cNvPr>
          <p:cNvGrpSpPr/>
          <p:nvPr/>
        </p:nvGrpSpPr>
        <p:grpSpPr>
          <a:xfrm>
            <a:off x="344973" y="624132"/>
            <a:ext cx="11786767" cy="3570503"/>
            <a:chOff x="344973" y="624132"/>
            <a:chExt cx="11786767" cy="3570503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3671054" y="683477"/>
              <a:ext cx="2673833" cy="1211716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can the recombinant toxin </a:t>
              </a:r>
              <a:r>
                <a:rPr lang="en-GB" dirty="0" err="1"/>
                <a:t>cCPE</a:t>
              </a:r>
              <a:r>
                <a:rPr lang="en-GB" dirty="0"/>
                <a:t> help to modulate and investigate the properties of the tight junction?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344973" y="2664069"/>
              <a:ext cx="2398227" cy="1271537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What is the influence of the gut microbiota on either IBD or MS?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3152702" y="2237277"/>
              <a:ext cx="3631174" cy="195735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can climate adaptation efforts become more conflict-sensitive, that is, avoid exacerbating the underlying drivers of conflict and contribute to a sustainable peace?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6752406" y="683477"/>
              <a:ext cx="2488697" cy="118308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do diverse institutions shape land-use dynamics in agricultural frontiers in the Peruvian Amazon?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846532" y="624132"/>
              <a:ext cx="1695333" cy="100396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Chemistry: Materials for water purification and some coatings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344973" y="683477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Osr1 controls the mechanical response of Fibro-</a:t>
              </a:r>
              <a:r>
                <a:rPr lang="en-GB" dirty="0" err="1"/>
                <a:t>adipogenic</a:t>
              </a:r>
              <a:r>
                <a:rPr lang="en-GB" dirty="0"/>
                <a:t> Progenitors?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6894537" y="2165429"/>
              <a:ext cx="2225406" cy="113440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Disentangling the land-use effects on different dimensions of multitrophic ecosystem structure and functioning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41C1A95E-2543-4EB4-A8B4-5FD2A00D8E9E}"/>
                </a:ext>
              </a:extLst>
            </p:cNvPr>
            <p:cNvSpPr/>
            <p:nvPr/>
          </p:nvSpPr>
          <p:spPr>
            <a:xfrm>
              <a:off x="9256656" y="1967314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How do healthy adults recognize visual objects?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2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Which tools did you use for data analysis so far?. Number of responses: 10 responses.">
            <a:extLst>
              <a:ext uri="{FF2B5EF4-FFF2-40B4-BE49-F238E27FC236}">
                <a16:creationId xmlns:a16="http://schemas.microsoft.com/office/drawing/2014/main" id="{8744E65D-724C-49D5-B5F2-D6473A9B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Which of the following data analysis methods do you use regularly?. Number of responses: 10 responses.">
            <a:extLst>
              <a:ext uri="{FF2B5EF4-FFF2-40B4-BE49-F238E27FC236}">
                <a16:creationId xmlns:a16="http://schemas.microsoft.com/office/drawing/2014/main" id="{7662CE65-7116-421D-AD9C-56533B8F1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3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ich type of plot do you use regularly?. Number of responses: 10 responses.">
            <a:extLst>
              <a:ext uri="{FF2B5EF4-FFF2-40B4-BE49-F238E27FC236}">
                <a16:creationId xmlns:a16="http://schemas.microsoft.com/office/drawing/2014/main" id="{A4366029-0A54-4FE5-9C78-270C91CE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4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B84FE9C-489C-4578-901F-8739830D924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958037" y="2432772"/>
                  <a:ext cx="5906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Stats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125795" y="1835020"/>
                <a:ext cx="1110343" cy="466531"/>
                <a:chOff x="17362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7362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22292" y="1775803"/>
                <a:ext cx="311019" cy="895987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5400000">
                <a:off x="6407008" y="2571876"/>
                <a:ext cx="544285" cy="363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A27DD6-0528-4414-981A-494A2C91A829}"/>
              </a:ext>
            </a:extLst>
          </p:cNvPr>
          <p:cNvGrpSpPr/>
          <p:nvPr/>
        </p:nvGrpSpPr>
        <p:grpSpPr>
          <a:xfrm>
            <a:off x="3138074" y="804496"/>
            <a:ext cx="5915851" cy="5249008"/>
            <a:chOff x="3138074" y="804496"/>
            <a:chExt cx="5915851" cy="5249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9213E-5A3F-4154-8581-97C4DD6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074" y="804496"/>
              <a:ext cx="5915851" cy="524900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7A5FE5-6DB8-4F05-A2A4-DD4F4BA88D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84" y="929390"/>
              <a:ext cx="1154242" cy="74951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6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BDA0"/>
      </a:accent1>
      <a:accent2>
        <a:srgbClr val="FFD166"/>
      </a:accent2>
      <a:accent3>
        <a:srgbClr val="FF9DD8"/>
      </a:accent3>
      <a:accent4>
        <a:srgbClr val="FFC000"/>
      </a:accent4>
      <a:accent5>
        <a:srgbClr val="75AAD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Office PowerPoint</Application>
  <PresentationFormat>Widescreen</PresentationFormat>
  <Paragraphs>145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76</cp:revision>
  <dcterms:created xsi:type="dcterms:W3CDTF">2021-07-18T10:06:14Z</dcterms:created>
  <dcterms:modified xsi:type="dcterms:W3CDTF">2024-10-06T11:25:47Z</dcterms:modified>
</cp:coreProperties>
</file>